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310" r:id="rId4"/>
    <p:sldId id="298" r:id="rId5"/>
    <p:sldId id="323" r:id="rId6"/>
    <p:sldId id="324" r:id="rId7"/>
    <p:sldId id="325" r:id="rId8"/>
    <p:sldId id="331" r:id="rId9"/>
    <p:sldId id="326" r:id="rId10"/>
    <p:sldId id="327" r:id="rId11"/>
    <p:sldId id="313" r:id="rId12"/>
    <p:sldId id="314" r:id="rId13"/>
    <p:sldId id="332" r:id="rId14"/>
    <p:sldId id="317" r:id="rId15"/>
    <p:sldId id="330" r:id="rId16"/>
    <p:sldId id="299" r:id="rId17"/>
    <p:sldId id="334" r:id="rId18"/>
    <p:sldId id="300" r:id="rId19"/>
    <p:sldId id="336" r:id="rId20"/>
    <p:sldId id="261" r:id="rId21"/>
    <p:sldId id="337" r:id="rId22"/>
    <p:sldId id="318" r:id="rId23"/>
    <p:sldId id="333" r:id="rId24"/>
    <p:sldId id="262" r:id="rId25"/>
    <p:sldId id="319" r:id="rId26"/>
    <p:sldId id="263" r:id="rId27"/>
    <p:sldId id="301" r:id="rId28"/>
    <p:sldId id="302" r:id="rId29"/>
    <p:sldId id="306" r:id="rId30"/>
    <p:sldId id="309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DC11F-09F3-4999-9E2E-38FDCE90DE7C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C2017-714E-4066-A654-1354BEAA4A22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2014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05BA9-D45A-4617-A4E7-1FCC78D3A703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8FBC7-6DA6-4C79-873C-7B64063A587D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8557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4C911-DF5C-4E7F-A268-4BD526A52571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D51B1-EF97-4D3B-AA6F-75827356D768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98057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0B68D-D9F5-44AB-9923-3AA2E2E91EE3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143E8-8B2E-4BD2-BBF9-0B15DE732CEF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9527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E3264-884A-4047-9F33-881919A17CBD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1C2ED-B708-4B14-8BDB-8F54724B0C03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658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3416F-B47D-4EDC-8DD7-0C084805CF0B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6A0B3-2A1E-4EE6-9C7B-1A60AEF8C441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275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8754B-FAC8-491B-966E-D4592B0D5063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8B19D-184A-4FC7-A40C-E894777C14DE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0133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0DF79-2E4C-4C25-B7ED-33B2F21715D0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A93E2-C97C-472E-A4EF-EFA5567249D8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9265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828A-4ADF-41CC-A395-2172C43B8970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75256-2F0E-4DF7-85C5-DCAF6F647027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14139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0411A-C3F6-4287-B438-DFE9EF530919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4A274-1237-4DCB-8858-BEC15F1A5A6D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3053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37B81-873C-46BA-A48F-35E5CB905C82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380E6-3779-46B6-9AC0-C163344C1D44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9130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016CBA-782A-4168-831C-CFCF285ACA18}" type="datetimeFigureOut">
              <a:rPr lang="ru-RU"/>
              <a:pPr>
                <a:defRPr/>
              </a:pPr>
              <a:t>19.12.2022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751A93B2-CE37-4269-B4AD-8C381B4635A4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2" y="-1"/>
            <a:ext cx="9144000" cy="674188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643042" y="1142984"/>
            <a:ext cx="5812255" cy="10001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2400" cap="none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anose="03010101010201010101" pitchFamily="66" charset="0"/>
              </a:rPr>
            </a:br>
            <a:r>
              <a:rPr lang="ru-RU" sz="2400" i="1" cap="none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Мастер – класс  по  теме:</a:t>
            </a:r>
            <a:br>
              <a:rPr lang="ru-RU" sz="2400" i="1" cap="none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/>
              <a:t> </a:t>
            </a:r>
            <a:r>
              <a:rPr lang="ru-RU" sz="4000" dirty="0">
                <a:solidFill>
                  <a:srgbClr val="002060"/>
                </a:solidFill>
                <a:latin typeface="+mn-lt"/>
              </a:rPr>
              <a:t>«Игровые </a:t>
            </a:r>
            <a:r>
              <a:rPr lang="en-US" sz="4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+mn-lt"/>
              </a:rPr>
              <a:t>технологии</a:t>
            </a:r>
            <a:r>
              <a:rPr lang="en-US" sz="4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+mn-lt"/>
              </a:rPr>
              <a:t> на уроках</a:t>
            </a:r>
            <a:r>
              <a:rPr lang="en-US" sz="4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+mn-lt"/>
              </a:rPr>
              <a:t> русского</a:t>
            </a:r>
            <a:r>
              <a:rPr lang="en-US" sz="4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+mn-lt"/>
              </a:rPr>
              <a:t> языка»</a:t>
            </a:r>
            <a:br>
              <a:rPr lang="ru-RU" sz="4000" dirty="0">
                <a:solidFill>
                  <a:srgbClr val="002060"/>
                </a:solidFill>
                <a:latin typeface="+mn-lt"/>
              </a:rPr>
            </a:br>
            <a:endParaRPr lang="ru-RU" sz="3200" cap="none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2052" name="Рисунок 3" descr="J0295069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421" y="2172164"/>
            <a:ext cx="3333411" cy="2397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4869160"/>
            <a:ext cx="75244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 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«СОШ №7 г. Урус-Мартан»</a:t>
            </a:r>
          </a:p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Тункаева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Тамила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Умаровна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928670"/>
            <a:ext cx="7193102" cy="5143536"/>
          </a:xfrm>
        </p:spPr>
        <p:txBody>
          <a:bodyPr/>
          <a:lstStyle/>
          <a:p>
            <a:pPr>
              <a:buNone/>
            </a:pPr>
            <a:r>
              <a:rPr lang="ru-RU" b="1" u="sng" dirty="0"/>
              <a:t>Классификация дидактических игр: </a:t>
            </a:r>
            <a:r>
              <a:rPr lang="ru-RU" dirty="0"/>
              <a:t>(</a:t>
            </a:r>
            <a:r>
              <a:rPr lang="ru-RU" sz="1400" dirty="0"/>
              <a:t>классификация основана на тематическом принципе: игры распределяются по разделам)</a:t>
            </a:r>
          </a:p>
          <a:p>
            <a:pPr>
              <a:buNone/>
            </a:pPr>
            <a:r>
              <a:rPr lang="ru-RU" sz="2000" b="1" dirty="0"/>
              <a:t>1.Фонетические и орфоэпические </a:t>
            </a:r>
            <a:r>
              <a:rPr lang="en-US" sz="2000" b="1" dirty="0"/>
              <a:t>  </a:t>
            </a:r>
            <a:r>
              <a:rPr lang="en-US" sz="1600" dirty="0"/>
              <a:t>(</a:t>
            </a:r>
            <a:r>
              <a:rPr lang="ru-RU" sz="1600" dirty="0"/>
              <a:t>«Соберем букет»,     </a:t>
            </a:r>
            <a:endParaRPr lang="en-US" sz="1600" dirty="0"/>
          </a:p>
          <a:p>
            <a:pPr>
              <a:buNone/>
            </a:pPr>
            <a:r>
              <a:rPr lang="en-US" sz="1600" dirty="0"/>
              <a:t>      </a:t>
            </a:r>
            <a:r>
              <a:rPr lang="ru-RU" sz="1600" dirty="0"/>
              <a:t>«Пригласи на обед»</a:t>
            </a:r>
            <a:r>
              <a:rPr lang="en-US" sz="1600" dirty="0"/>
              <a:t>)</a:t>
            </a:r>
            <a:endParaRPr lang="ru-RU" sz="1600" dirty="0"/>
          </a:p>
          <a:p>
            <a:pPr>
              <a:buNone/>
            </a:pPr>
            <a:r>
              <a:rPr lang="ru-RU" sz="2000" b="1" dirty="0"/>
              <a:t>2.Лексико-фразеологические   (</a:t>
            </a:r>
            <a:r>
              <a:rPr lang="ru-RU" sz="1600" dirty="0"/>
              <a:t>«Собери фразеологизм»,                     « Переводчик»)</a:t>
            </a:r>
          </a:p>
          <a:p>
            <a:pPr>
              <a:buNone/>
            </a:pPr>
            <a:r>
              <a:rPr lang="ru-RU" sz="2000" b="1" dirty="0"/>
              <a:t>3.Игры по </a:t>
            </a:r>
            <a:r>
              <a:rPr lang="ru-RU" sz="2000" b="1" dirty="0" err="1"/>
              <a:t>морфемике</a:t>
            </a:r>
            <a:r>
              <a:rPr lang="ru-RU" sz="2000" b="1" dirty="0"/>
              <a:t> и словообразованию </a:t>
            </a:r>
            <a:r>
              <a:rPr lang="ru-RU" sz="2000" dirty="0"/>
              <a:t>  </a:t>
            </a:r>
            <a:r>
              <a:rPr lang="ru-RU" sz="1600" dirty="0"/>
              <a:t>(«Разминка»,    «Чьё гнездо больше?»)</a:t>
            </a:r>
          </a:p>
          <a:p>
            <a:pPr>
              <a:buNone/>
            </a:pPr>
            <a:r>
              <a:rPr lang="ru-RU" sz="2000" b="1" dirty="0"/>
              <a:t>4. Игровые задания, направленные на отработку орфографических и</a:t>
            </a:r>
            <a:r>
              <a:rPr lang="ru-RU" sz="2000" dirty="0"/>
              <a:t> </a:t>
            </a:r>
            <a:r>
              <a:rPr lang="ru-RU" sz="2000" b="1" dirty="0"/>
              <a:t>пунктуационных норм.        (</a:t>
            </a:r>
            <a:r>
              <a:rPr lang="ru-RU" sz="1600" dirty="0"/>
              <a:t>«Футбол» ,  «Орфографический марафон»)</a:t>
            </a:r>
          </a:p>
          <a:p>
            <a:pPr>
              <a:buNone/>
            </a:pPr>
            <a:r>
              <a:rPr lang="ru-RU" sz="2000" b="1" dirty="0"/>
              <a:t>5. Синтаксические игры.   (</a:t>
            </a:r>
            <a:r>
              <a:rPr lang="ru-RU" sz="1600" dirty="0"/>
              <a:t>«Серпантин»)</a:t>
            </a:r>
          </a:p>
          <a:p>
            <a:pPr>
              <a:buNone/>
            </a:pPr>
            <a:r>
              <a:rPr lang="ru-RU" sz="2000" b="1" dirty="0"/>
              <a:t>6. Морфологические игры   («</a:t>
            </a:r>
            <a:r>
              <a:rPr lang="ru-RU" sz="1600" dirty="0"/>
              <a:t>Мягкая   посадка»,                                        «</a:t>
            </a:r>
            <a:r>
              <a:rPr lang="ru-RU" sz="1600" dirty="0" err="1"/>
              <a:t>Пинг</a:t>
            </a:r>
            <a:r>
              <a:rPr lang="ru-RU" sz="1600" dirty="0"/>
              <a:t> – </a:t>
            </a:r>
            <a:r>
              <a:rPr lang="ru-RU" sz="1600" dirty="0" err="1"/>
              <a:t>понг</a:t>
            </a:r>
            <a:r>
              <a:rPr lang="ru-RU" sz="1600" dirty="0"/>
              <a:t>») </a:t>
            </a:r>
            <a:br>
              <a:rPr lang="ru-RU" sz="2000" dirty="0"/>
            </a:br>
            <a:endParaRPr lang="ru-RU" sz="2000" dirty="0"/>
          </a:p>
          <a:p>
            <a:pPr>
              <a:buNone/>
            </a:pPr>
            <a:r>
              <a:rPr lang="ru-RU" sz="2000" b="1" dirty="0"/>
              <a:t> </a:t>
            </a:r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5375" name="Рисунок 21" descr="HH00546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68" y="5286388"/>
            <a:ext cx="787221" cy="80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928670"/>
            <a:ext cx="6907350" cy="4643470"/>
          </a:xfrm>
        </p:spPr>
        <p:txBody>
          <a:bodyPr/>
          <a:lstStyle/>
          <a:p>
            <a:pPr algn="ctr">
              <a:buNone/>
            </a:pPr>
            <a:r>
              <a:rPr lang="ru-RU" sz="2000" b="1" dirty="0"/>
              <a:t>Задание №1.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Помогите составить объявление о пропаже, используя в описании </a:t>
            </a:r>
            <a:r>
              <a:rPr lang="en-US" sz="2000" dirty="0"/>
              <a:t> </a:t>
            </a:r>
            <a:r>
              <a:rPr lang="ru-RU" sz="2000" dirty="0"/>
              <a:t>понятие о фразеологизмах.</a:t>
            </a:r>
          </a:p>
          <a:p>
            <a:pPr algn="just">
              <a:buNone/>
            </a:pPr>
            <a:endParaRPr lang="en-US" sz="2000" dirty="0"/>
          </a:p>
          <a:p>
            <a:pPr algn="just">
              <a:buNone/>
            </a:pPr>
            <a:r>
              <a:rPr lang="ru-RU" sz="2000" dirty="0"/>
              <a:t>Внимание!</a:t>
            </a:r>
            <a:r>
              <a:rPr lang="en-US" sz="2000" dirty="0"/>
              <a:t>    </a:t>
            </a:r>
            <a:r>
              <a:rPr lang="ru-RU" sz="2000" dirty="0"/>
              <a:t>Пропали фразеологизмы. </a:t>
            </a:r>
            <a:r>
              <a:rPr lang="en-US" sz="2000" dirty="0"/>
              <a:t>     </a:t>
            </a:r>
            <a:r>
              <a:rPr lang="ru-RU" sz="2000" dirty="0"/>
              <a:t>Особые приметы:</a:t>
            </a:r>
          </a:p>
          <a:p>
            <a:pPr algn="just">
              <a:buNone/>
            </a:pPr>
            <a:r>
              <a:rPr lang="ru-RU" sz="2000" dirty="0"/>
              <a:t>___________________________________________________</a:t>
            </a:r>
          </a:p>
          <a:p>
            <a:pPr>
              <a:buNone/>
            </a:pPr>
            <a:endParaRPr lang="en-US" sz="2000" dirty="0"/>
          </a:p>
          <a:p>
            <a:pPr algn="just">
              <a:buNone/>
            </a:pPr>
            <a:r>
              <a:rPr lang="ru-RU" sz="2000" dirty="0"/>
              <a:t>Фразеологизмы – это устойчивые выражения, которые </a:t>
            </a:r>
            <a:endParaRPr lang="en-US" sz="2000" dirty="0"/>
          </a:p>
          <a:p>
            <a:pPr algn="just">
              <a:buNone/>
            </a:pPr>
            <a:r>
              <a:rPr lang="ru-RU" sz="2000" dirty="0"/>
              <a:t>выражают переносное значение. Некоторые фразеологизмы </a:t>
            </a:r>
            <a:endParaRPr lang="en-US" sz="2000" dirty="0"/>
          </a:p>
          <a:p>
            <a:pPr algn="just">
              <a:buNone/>
            </a:pPr>
            <a:r>
              <a:rPr lang="ru-RU" sz="2000" dirty="0"/>
              <a:t>можно заменить синонимом,  антонимом.  Являются одним </a:t>
            </a:r>
            <a:endParaRPr lang="en-US" sz="2000" dirty="0"/>
          </a:p>
          <a:p>
            <a:pPr algn="just">
              <a:buNone/>
            </a:pPr>
            <a:r>
              <a:rPr lang="ru-RU" sz="2000" dirty="0"/>
              <a:t>членом предложения. По происхождения бывают исконно-</a:t>
            </a:r>
            <a:endParaRPr lang="en-US" sz="2000" dirty="0"/>
          </a:p>
          <a:p>
            <a:pPr algn="just">
              <a:buNone/>
            </a:pPr>
            <a:r>
              <a:rPr lang="ru-RU" sz="2000" dirty="0"/>
              <a:t>русские и заимствованные.</a:t>
            </a:r>
          </a:p>
          <a:p>
            <a:pPr algn="ctr">
              <a:buNone/>
            </a:pPr>
            <a:endParaRPr lang="ru-RU" sz="4000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7" name="Рисунок 6" descr="108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5572140"/>
            <a:ext cx="852486" cy="85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785794"/>
            <a:ext cx="6693036" cy="4786346"/>
          </a:xfrm>
        </p:spPr>
        <p:txBody>
          <a:bodyPr/>
          <a:lstStyle/>
          <a:p>
            <a:pPr algn="ctr">
              <a:buNone/>
            </a:pPr>
            <a:r>
              <a:rPr lang="ru-RU" sz="1800" b="1" dirty="0"/>
              <a:t>Задание №2.</a:t>
            </a:r>
            <a:endParaRPr lang="ru-RU" sz="1800" dirty="0"/>
          </a:p>
          <a:p>
            <a:pPr>
              <a:buNone/>
            </a:pPr>
            <a:r>
              <a:rPr lang="ru-RU" sz="1600" dirty="0"/>
              <a:t>Восстановите картину преступления, вставляя вместо пропусков </a:t>
            </a:r>
          </a:p>
          <a:p>
            <a:pPr>
              <a:buNone/>
            </a:pPr>
            <a:r>
              <a:rPr lang="ru-RU" sz="1600" dirty="0"/>
              <a:t>нужные фразеологизмы.</a:t>
            </a:r>
          </a:p>
          <a:p>
            <a:pPr>
              <a:buNone/>
            </a:pPr>
            <a:r>
              <a:rPr lang="ru-RU" sz="1600" dirty="0"/>
              <a:t> </a:t>
            </a:r>
          </a:p>
          <a:p>
            <a:pPr>
              <a:buNone/>
            </a:pPr>
            <a:r>
              <a:rPr lang="ru-RU" sz="2000" dirty="0"/>
              <a:t>Подозреваемый  Иванов  Иван   бежал по коридору</a:t>
            </a:r>
            <a:r>
              <a:rPr lang="en-US" sz="2000" dirty="0"/>
              <a:t>  </a:t>
            </a:r>
            <a:r>
              <a:rPr lang="ru-RU" sz="2000" u="sng" dirty="0"/>
              <a:t>сломя  </a:t>
            </a:r>
          </a:p>
          <a:p>
            <a:pPr>
              <a:buNone/>
            </a:pPr>
            <a:r>
              <a:rPr lang="ru-RU" sz="2000" u="sng" dirty="0"/>
              <a:t>голову.</a:t>
            </a:r>
          </a:p>
          <a:p>
            <a:pPr>
              <a:buNone/>
            </a:pPr>
            <a:r>
              <a:rPr lang="ru-RU" sz="2000" dirty="0"/>
              <a:t>-Ты куда мчишься   </a:t>
            </a:r>
            <a:r>
              <a:rPr lang="ru-RU" sz="2000" u="sng" dirty="0"/>
              <a:t>как  угорелый</a:t>
            </a:r>
            <a:r>
              <a:rPr lang="ru-RU" sz="2000" dirty="0"/>
              <a:t>?, - кричали удивленно </a:t>
            </a:r>
          </a:p>
          <a:p>
            <a:pPr>
              <a:buNone/>
            </a:pPr>
            <a:r>
              <a:rPr lang="ru-RU" sz="2000" dirty="0"/>
              <a:t>сверстники, а он бросил им в ответ: </a:t>
            </a:r>
          </a:p>
          <a:p>
            <a:pPr>
              <a:buNone/>
            </a:pPr>
            <a:r>
              <a:rPr lang="ru-RU" sz="2000" dirty="0"/>
              <a:t>-   </a:t>
            </a:r>
            <a:r>
              <a:rPr lang="ru-RU" sz="2000" u="sng" dirty="0"/>
              <a:t>На  </a:t>
            </a:r>
            <a:r>
              <a:rPr lang="ru-RU" sz="2000" u="sng" dirty="0" err="1"/>
              <a:t>кудыкину</a:t>
            </a:r>
            <a:r>
              <a:rPr lang="ru-RU" sz="2000" u="sng" dirty="0"/>
              <a:t>  гору</a:t>
            </a:r>
            <a:r>
              <a:rPr lang="ru-RU" sz="2000" dirty="0"/>
              <a:t>.</a:t>
            </a:r>
          </a:p>
          <a:p>
            <a:pPr>
              <a:buNone/>
            </a:pPr>
            <a:r>
              <a:rPr lang="ru-RU" sz="2000" dirty="0"/>
              <a:t>Тем временем, свидетель  Петров  Василий  </a:t>
            </a:r>
            <a:r>
              <a:rPr lang="ru-RU" sz="2000" u="sng" dirty="0"/>
              <a:t>считал  </a:t>
            </a:r>
          </a:p>
          <a:p>
            <a:pPr>
              <a:buNone/>
            </a:pPr>
            <a:r>
              <a:rPr lang="ru-RU" sz="2000" u="sng" dirty="0"/>
              <a:t>ворон</a:t>
            </a:r>
            <a:r>
              <a:rPr lang="ru-RU" sz="2000" dirty="0"/>
              <a:t>,  а в руках у него был фразеологический словарь. </a:t>
            </a:r>
          </a:p>
          <a:p>
            <a:pPr>
              <a:buNone/>
            </a:pPr>
            <a:r>
              <a:rPr lang="ru-RU" sz="2000" dirty="0"/>
              <a:t>Не успел он и   </a:t>
            </a:r>
            <a:r>
              <a:rPr lang="ru-RU" sz="2000" u="sng" dirty="0"/>
              <a:t>глазом  моргнуть</a:t>
            </a:r>
            <a:r>
              <a:rPr lang="ru-RU" sz="2000" dirty="0"/>
              <a:t>, книгу у него из рук </a:t>
            </a:r>
            <a:r>
              <a:rPr lang="ru-RU" sz="2000" u="sng" dirty="0"/>
              <a:t>как  </a:t>
            </a:r>
          </a:p>
          <a:p>
            <a:pPr>
              <a:buNone/>
            </a:pPr>
            <a:r>
              <a:rPr lang="ru-RU" sz="2000" u="sng" dirty="0"/>
              <a:t>ветром  сдуло.</a:t>
            </a:r>
          </a:p>
          <a:p>
            <a:pPr>
              <a:buNone/>
            </a:pPr>
            <a:r>
              <a:rPr lang="ru-RU" sz="1600" dirty="0"/>
              <a:t> 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ru-RU" sz="1800" dirty="0"/>
          </a:p>
          <a:p>
            <a:pPr algn="ctr">
              <a:buNone/>
            </a:pPr>
            <a:endParaRPr lang="ru-RU" sz="4000" dirty="0"/>
          </a:p>
          <a:p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7" name="Рисунок 6" descr="108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5572140"/>
            <a:ext cx="852486" cy="85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63"/>
            <a:ext cx="9144000" cy="6858000"/>
          </a:xfrm>
          <a:prstGeom prst="rect">
            <a:avLst/>
          </a:prstGeom>
          <a:noFill/>
        </p:spPr>
      </p:pic>
      <p:sp>
        <p:nvSpPr>
          <p:cNvPr id="15" name="Овал 14"/>
          <p:cNvSpPr/>
          <p:nvPr/>
        </p:nvSpPr>
        <p:spPr>
          <a:xfrm>
            <a:off x="1448157" y="4250423"/>
            <a:ext cx="3149606" cy="186109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Крылатые слова и выражения, созданные писателем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голый король, счастливые часов не наблюдают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6914" y="674019"/>
            <a:ext cx="8229600" cy="642938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  Откуда берутся фразеологизмы</a:t>
            </a:r>
          </a:p>
        </p:txBody>
      </p:sp>
      <p:sp>
        <p:nvSpPr>
          <p:cNvPr id="2" name="Овал 1"/>
          <p:cNvSpPr/>
          <p:nvPr/>
        </p:nvSpPr>
        <p:spPr>
          <a:xfrm>
            <a:off x="403501" y="2437652"/>
            <a:ext cx="3132371" cy="1861091"/>
          </a:xfrm>
          <a:prstGeom prst="ellipse">
            <a:avLst/>
          </a:prstGeom>
          <a:solidFill>
            <a:srgbClr val="00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Старославянские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как зеницу ока,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не от сего мира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4716016" y="4280341"/>
            <a:ext cx="3149606" cy="1801254"/>
          </a:xfrm>
          <a:prstGeom prst="ellipse">
            <a:avLst/>
          </a:prstGeom>
          <a:solidFill>
            <a:srgbClr val="00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Крылатые слова из мифологии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ахиллесова пята, нить Ариадны, дамоклов меч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574789" y="2437652"/>
            <a:ext cx="3149606" cy="181277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Из разных профессий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сгущать краски, ход конем, привести к общему знаменателю</a:t>
            </a:r>
          </a:p>
        </p:txBody>
      </p:sp>
      <p:sp>
        <p:nvSpPr>
          <p:cNvPr id="18" name="Овал 17"/>
          <p:cNvSpPr/>
          <p:nvPr/>
        </p:nvSpPr>
        <p:spPr>
          <a:xfrm>
            <a:off x="2992360" y="1346875"/>
            <a:ext cx="3125942" cy="180125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Исконно русские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сматывать удочки, расправлять крылья</a:t>
            </a:r>
          </a:p>
        </p:txBody>
      </p:sp>
      <p:pic>
        <p:nvPicPr>
          <p:cNvPr id="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785794"/>
            <a:ext cx="6621598" cy="4786346"/>
          </a:xfrm>
        </p:spPr>
        <p:txBody>
          <a:bodyPr/>
          <a:lstStyle/>
          <a:p>
            <a:pPr algn="ctr">
              <a:buNone/>
            </a:pPr>
            <a:r>
              <a:rPr lang="ru-RU" sz="1800" b="1" dirty="0"/>
              <a:t>Задание №3.</a:t>
            </a:r>
            <a:endParaRPr lang="ru-RU" sz="1800" dirty="0"/>
          </a:p>
          <a:p>
            <a:pPr>
              <a:buNone/>
            </a:pPr>
            <a:endParaRPr lang="en-US" sz="1800" dirty="0"/>
          </a:p>
          <a:p>
            <a:pPr algn="just"/>
            <a:r>
              <a:rPr lang="ru-RU" sz="1800" dirty="0"/>
              <a:t>Согласно древнегреческому мифу, однажды богиню раздора Эриду не пригласили на пир. Затаив обиду, Эрида решила отомстить богам. Она взяла золотое яблоко, на котором было написано «прекраснейшей», и незаметно бросила его между богинями Герой, Афродитой и Афиной. Богини заспорили, кому из них оно должно принадлежать. Каждая считала себя прекраснейшей. Сын троянского царя Парис, которого пригласили быть судьей, отдал яблоко Афродите, и она в благодарность помогла ему похитить жену спартанского царя Елену. Из-за этого вспыхнула Троянская война.</a:t>
            </a:r>
          </a:p>
          <a:p>
            <a:pPr algn="just"/>
            <a:r>
              <a:rPr lang="ru-RU" sz="1800" dirty="0"/>
              <a:t>Выражение </a:t>
            </a:r>
            <a:r>
              <a:rPr lang="ru-RU" sz="2400" b="1" dirty="0"/>
              <a:t>яблоко раздора </a:t>
            </a:r>
            <a:r>
              <a:rPr lang="ru-RU" sz="1800" dirty="0"/>
              <a:t>превратилось во фразеологизм, обозначающий </a:t>
            </a:r>
            <a:r>
              <a:rPr lang="ru-RU" sz="1800" b="1" dirty="0"/>
              <a:t>причину ссоры, вражды</a:t>
            </a:r>
            <a:r>
              <a:rPr lang="ru-RU" sz="1800" dirty="0"/>
              <a:t>.   </a:t>
            </a:r>
            <a:br>
              <a:rPr lang="ru-RU" sz="1800" dirty="0"/>
            </a:b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ru-RU" sz="1800" dirty="0"/>
          </a:p>
          <a:p>
            <a:pPr algn="ctr">
              <a:buNone/>
            </a:pPr>
            <a:endParaRPr lang="ru-RU" sz="4000" dirty="0"/>
          </a:p>
          <a:p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8" name="Рисунок 7" descr="108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5572140"/>
            <a:ext cx="852486" cy="85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785794"/>
            <a:ext cx="6621598" cy="4572032"/>
          </a:xfrm>
        </p:spPr>
        <p:txBody>
          <a:bodyPr/>
          <a:lstStyle/>
          <a:p>
            <a:pPr algn="ctr">
              <a:buNone/>
            </a:pPr>
            <a:r>
              <a:rPr lang="ru-RU" sz="1800" b="1" dirty="0"/>
              <a:t>Задание №4.</a:t>
            </a:r>
            <a:endParaRPr lang="ru-RU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ru-RU" sz="2400" b="1" dirty="0"/>
              <a:t>Бумага всё стерпит  </a:t>
            </a:r>
            <a:r>
              <a:rPr lang="ru-RU" sz="1800" dirty="0"/>
              <a:t>-  напоминание </a:t>
            </a:r>
            <a:r>
              <a:rPr lang="en-US" sz="1800" dirty="0"/>
              <a:t> </a:t>
            </a:r>
            <a:r>
              <a:rPr lang="ru-RU" sz="1800" dirty="0"/>
              <a:t>о </a:t>
            </a:r>
            <a:r>
              <a:rPr lang="en-US" sz="1800" dirty="0"/>
              <a:t> </a:t>
            </a:r>
            <a:r>
              <a:rPr lang="ru-RU" sz="1800" dirty="0"/>
              <a:t>том, что </a:t>
            </a:r>
            <a:r>
              <a:rPr lang="en-US" sz="1800" dirty="0"/>
              <a:t> </a:t>
            </a:r>
            <a:r>
              <a:rPr lang="ru-RU" sz="1800" dirty="0"/>
              <a:t>любая письменная </a:t>
            </a:r>
            <a:r>
              <a:rPr lang="en-US" sz="1800" dirty="0"/>
              <a:t> </a:t>
            </a:r>
            <a:r>
              <a:rPr lang="ru-RU" sz="1800" dirty="0"/>
              <a:t>информация</a:t>
            </a:r>
            <a:r>
              <a:rPr lang="en-US" sz="1800" dirty="0"/>
              <a:t> </a:t>
            </a:r>
            <a:r>
              <a:rPr lang="ru-RU" sz="1800" dirty="0"/>
              <a:t> может </a:t>
            </a:r>
            <a:r>
              <a:rPr lang="en-US" sz="1800" dirty="0"/>
              <a:t> </a:t>
            </a:r>
            <a:r>
              <a:rPr lang="ru-RU" sz="1800" dirty="0"/>
              <a:t>быть</a:t>
            </a:r>
            <a:r>
              <a:rPr lang="en-US" sz="1800" dirty="0"/>
              <a:t> </a:t>
            </a:r>
            <a:r>
              <a:rPr lang="ru-RU" sz="1800" dirty="0"/>
              <a:t> ложью.</a:t>
            </a:r>
          </a:p>
          <a:p>
            <a:pPr>
              <a:buNone/>
            </a:pPr>
            <a:endParaRPr lang="ru-RU" sz="1800" dirty="0"/>
          </a:p>
          <a:p>
            <a:r>
              <a:rPr lang="ru-RU" sz="1800" dirty="0"/>
              <a:t>Содержание</a:t>
            </a:r>
            <a:r>
              <a:rPr lang="en-US" sz="1800" dirty="0"/>
              <a:t> </a:t>
            </a:r>
            <a:r>
              <a:rPr lang="ru-RU" sz="1800" dirty="0"/>
              <a:t> написанного </a:t>
            </a:r>
            <a:r>
              <a:rPr lang="en-US" sz="1800" dirty="0"/>
              <a:t> </a:t>
            </a:r>
            <a:r>
              <a:rPr lang="ru-RU" sz="1800" dirty="0"/>
              <a:t>не</a:t>
            </a:r>
            <a:r>
              <a:rPr lang="en-US" sz="1800" dirty="0"/>
              <a:t> </a:t>
            </a:r>
            <a:r>
              <a:rPr lang="ru-RU" sz="1800" dirty="0"/>
              <a:t> внушает </a:t>
            </a:r>
            <a:r>
              <a:rPr lang="en-US" sz="1800" dirty="0"/>
              <a:t> </a:t>
            </a:r>
            <a:r>
              <a:rPr lang="ru-RU" sz="1800" dirty="0"/>
              <a:t>доверия.</a:t>
            </a:r>
          </a:p>
          <a:p>
            <a:pPr>
              <a:buNone/>
            </a:pPr>
            <a:endParaRPr lang="ru-RU" sz="1800" dirty="0"/>
          </a:p>
          <a:p>
            <a:pPr algn="just"/>
            <a:r>
              <a:rPr lang="ru-RU" sz="1800" b="1" dirty="0"/>
              <a:t>Бумага всё терпит (бумага не краснеет).</a:t>
            </a:r>
            <a:r>
              <a:rPr lang="ru-RU" sz="1800" dirty="0"/>
              <a:t> Выражение восходит к римскому писателю и оратору Цицерону (106-43 гг. до н. э.); в его письмах «К друзьям» встречается выражение: «</a:t>
            </a:r>
            <a:r>
              <a:rPr lang="ru-RU" sz="1800" dirty="0" err="1"/>
              <a:t>Epistola</a:t>
            </a:r>
            <a:r>
              <a:rPr lang="ru-RU" sz="1800" dirty="0"/>
              <a:t> </a:t>
            </a:r>
            <a:r>
              <a:rPr lang="ru-RU" sz="1800" dirty="0" err="1"/>
              <a:t>non</a:t>
            </a:r>
            <a:r>
              <a:rPr lang="ru-RU" sz="1800" dirty="0"/>
              <a:t> </a:t>
            </a:r>
            <a:r>
              <a:rPr lang="ru-RU" sz="1800" dirty="0" err="1"/>
              <a:t>erubescit</a:t>
            </a:r>
            <a:r>
              <a:rPr lang="ru-RU" sz="1800" dirty="0"/>
              <a:t>» – «Письмо не краснеет», то есть письменно можно высказывать такие мысли, которые стесняются высказать устно.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ru-RU" sz="1800" dirty="0"/>
          </a:p>
          <a:p>
            <a:pPr algn="ctr">
              <a:buNone/>
            </a:pPr>
            <a:endParaRPr lang="ru-RU" sz="4000" dirty="0"/>
          </a:p>
          <a:p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8" name="Рисунок 7" descr="108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5572140"/>
            <a:ext cx="852486" cy="85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67744" y="29969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5" name="Рисунок 5" descr="«Море по колено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816" y="832878"/>
            <a:ext cx="3854018" cy="516789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42910" y="2745088"/>
            <a:ext cx="22652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800" b="1" i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«Море по колено» </a:t>
            </a: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Ничто не страшно</a:t>
            </a:r>
            <a:endParaRPr lang="ru-RU" altLang="ru-RU" sz="2800" b="1" dirty="0">
              <a:latin typeface="Monotype Corsiva" panose="03010101010201010101" pitchFamily="66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99099" y="4558749"/>
            <a:ext cx="3286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.</a:t>
            </a:r>
            <a:endParaRPr lang="ru-RU" altLang="ru-RU" sz="2000" b="1" dirty="0">
              <a:latin typeface="Monotype Corsiva" panose="03010101010201010101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66416" y="5296819"/>
            <a:ext cx="251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endParaRPr lang="ru-RU" sz="2400" dirty="0"/>
          </a:p>
        </p:txBody>
      </p:sp>
      <p:pic>
        <p:nvPicPr>
          <p:cNvPr id="15" name="Picture 6" descr="MCj043804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1758">
            <a:off x="493734" y="1320503"/>
            <a:ext cx="3813972" cy="394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07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67744" y="29969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7" name="Рисунок 10" descr="«Как две капли воды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571480"/>
            <a:ext cx="6707876" cy="342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928926" y="5214951"/>
            <a:ext cx="325629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«Как две капли воды»</a:t>
            </a:r>
            <a:r>
              <a:rPr lang="ru-RU" altLang="ru-RU" sz="2800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Monotype Corsiva" panose="03010101010201010101" pitchFamily="66" charset="0"/>
            </a:endParaRP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Очень похожи друг на друга.</a:t>
            </a:r>
            <a:endParaRPr lang="ru-RU" altLang="ru-RU" sz="2800" b="1" dirty="0">
              <a:latin typeface="Monotype Corsiva" panose="03010101010201010101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66416" y="5296819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dirty="0"/>
          </a:p>
        </p:txBody>
      </p:sp>
      <p:pic>
        <p:nvPicPr>
          <p:cNvPr id="14" name="Picture 4" descr="MCj0438039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45899"/>
            <a:ext cx="4084336" cy="3025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07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67744" y="29969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7" name="Рисунок 4" descr="«Тянуть кота за хвост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500042"/>
            <a:ext cx="7131193" cy="4329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714480" y="4929198"/>
            <a:ext cx="52863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«Тянуть кота за хвост»</a:t>
            </a:r>
            <a:endParaRPr lang="ru-RU" altLang="ru-RU" sz="2800" b="1" dirty="0"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Надолго затягивать какое-либо решение или дело.</a:t>
            </a:r>
            <a:endParaRPr lang="ru-RU" altLang="ru-RU" sz="2800" b="1" dirty="0">
              <a:latin typeface="Monotype Corsiva" panose="03010101010201010101" pitchFamily="66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17695" y="5013176"/>
            <a:ext cx="5072098" cy="1500198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34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67744" y="29969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5619" y="522802"/>
            <a:ext cx="1847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endParaRPr lang="ru-RU" altLang="ru-RU" sz="2400" b="1" dirty="0"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123728" y="568381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dirty="0">
              <a:latin typeface="Monotype Corsiva" panose="03010101010201010101" pitchFamily="66" charset="0"/>
            </a:endParaRPr>
          </a:p>
        </p:txBody>
      </p:sp>
      <p:pic>
        <p:nvPicPr>
          <p:cNvPr id="24" name="Рисунок 6" descr="«Не разлей вода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714356"/>
            <a:ext cx="4286280" cy="546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5668692" y="813363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dirty="0">
              <a:latin typeface="Monotype Corsiva" panose="03010101010201010101" pitchFamily="66" charset="0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5643571" y="2714620"/>
            <a:ext cx="292895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«Не разлей вода»</a:t>
            </a:r>
            <a:endParaRPr lang="ru-RU" sz="2800" dirty="0">
              <a:latin typeface="Monotype Corsiva" panose="03010101010201010101" pitchFamily="66" charset="0"/>
            </a:endParaRP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Дружные ребята</a:t>
            </a:r>
            <a:endParaRPr lang="ru-RU" altLang="ru-RU" sz="2800" b="1" dirty="0">
              <a:latin typeface="Monotype Corsiva" panose="03010101010201010101" pitchFamily="66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643577" y="2657654"/>
            <a:ext cx="2786082" cy="1428760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34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1" y="-14514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71538" y="1000109"/>
            <a:ext cx="714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/>
              <a:t>Цель:</a:t>
            </a:r>
            <a:r>
              <a:rPr lang="ru-RU" sz="2000" dirty="0"/>
              <a:t> представить технику применения  игровых   технологий на уроках русского языка.</a:t>
            </a:r>
          </a:p>
          <a:p>
            <a:pPr algn="just"/>
            <a:r>
              <a:rPr lang="ru-RU" sz="2000" dirty="0"/>
              <a:t> </a:t>
            </a:r>
          </a:p>
          <a:p>
            <a:r>
              <a:rPr lang="ru-RU" sz="2000" b="1" dirty="0"/>
              <a:t>Задачи мастер-класса:</a:t>
            </a:r>
            <a:endParaRPr lang="ru-RU" sz="2000" dirty="0"/>
          </a:p>
          <a:p>
            <a:pPr algn="just"/>
            <a:r>
              <a:rPr lang="ru-RU" sz="2000" dirty="0"/>
              <a:t>- реализация заявленной темы мастер-класса на практике;</a:t>
            </a:r>
          </a:p>
          <a:p>
            <a:pPr algn="just"/>
            <a:r>
              <a:rPr lang="ru-RU" sz="2000" dirty="0"/>
              <a:t>-  создание условий для профессионального общения, самореализации и  стимулирования роста творческого потенциала педагогов;</a:t>
            </a:r>
          </a:p>
          <a:p>
            <a:pPr algn="just"/>
            <a:r>
              <a:rPr lang="ru-RU" sz="2000" dirty="0"/>
              <a:t>- повышение  мотивации педагогов к активному использованию игры, чтобы сделать обучение более продуктивным, интересным, увлекающим.</a:t>
            </a:r>
          </a:p>
          <a:p>
            <a:r>
              <a:rPr lang="ru-RU" sz="2000" b="1" dirty="0"/>
              <a:t> </a:t>
            </a:r>
            <a:endParaRPr lang="ru-RU" sz="2000" dirty="0"/>
          </a:p>
          <a:p>
            <a:r>
              <a:rPr lang="ru-RU" sz="2000" b="1" dirty="0"/>
              <a:t>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3166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194" name="Рисунок 3" descr="«Плясать под чужую дудку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00" y="714356"/>
            <a:ext cx="7433755" cy="4143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1"/>
          <p:cNvSpPr>
            <a:spLocks noChangeArrowheads="1"/>
          </p:cNvSpPr>
          <p:nvPr/>
        </p:nvSpPr>
        <p:spPr bwMode="auto">
          <a:xfrm>
            <a:off x="2500298" y="5072074"/>
            <a:ext cx="407196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«Плясать под чужую дудку»</a:t>
            </a:r>
            <a:r>
              <a:rPr lang="ru-RU" altLang="ru-RU" sz="2800" b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Monotype Corsiva" panose="03010101010201010101" pitchFamily="66" charset="0"/>
            </a:endParaRP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Беспрекословно выполнять волю другого человека.</a:t>
            </a:r>
            <a:endParaRPr lang="ru-RU" altLang="ru-RU" sz="2800" b="1" dirty="0">
              <a:latin typeface="Monotype Corsiva" panose="03010101010201010101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00298" y="5069357"/>
            <a:ext cx="4143404" cy="1571636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196" name="Рисунок 5" descr="«Сесть на шею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422968"/>
            <a:ext cx="3929090" cy="5719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5500694" y="3143248"/>
            <a:ext cx="314327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«Сесть на шею»</a:t>
            </a:r>
            <a:r>
              <a:rPr lang="ru-RU" altLang="ru-RU" sz="2800" b="1" dirty="0">
                <a:solidFill>
                  <a:srgbClr val="C0000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Monotype Corsiva" panose="03010101010201010101" pitchFamily="66" charset="0"/>
            </a:endParaRP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Быть обузой для другого человека.</a:t>
            </a:r>
            <a:endParaRPr lang="ru-RU" altLang="ru-RU" sz="2800" b="1" dirty="0">
              <a:latin typeface="Monotype Corsiva" panose="03010101010201010101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64088" y="3255739"/>
            <a:ext cx="3143272" cy="1648103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500042"/>
            <a:ext cx="6978788" cy="5715040"/>
          </a:xfrm>
        </p:spPr>
        <p:txBody>
          <a:bodyPr/>
          <a:lstStyle/>
          <a:p>
            <a:pPr algn="ctr">
              <a:buNone/>
            </a:pPr>
            <a:r>
              <a:rPr lang="ru-RU" sz="1800" b="1" dirty="0"/>
              <a:t>Задание №5.</a:t>
            </a:r>
            <a:endParaRPr lang="ru-RU" sz="1800" dirty="0"/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Мой самый близкий друг Шурик любил, оказывается,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считать </a:t>
            </a:r>
          </a:p>
          <a:p>
            <a:pPr algn="just">
              <a:buNone/>
            </a:pPr>
            <a:r>
              <a:rPr lang="ru-RU" sz="1800" u="sng" dirty="0">
                <a:ea typeface="Times New Roman" pitchFamily="18" charset="0"/>
                <a:cs typeface="Arial" pitchFamily="34" charset="0"/>
              </a:rPr>
              <a:t>ворон, бить баклуши и гонять лодыря. 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Дома он, как о том были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наслышаны все в квартале,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палец о палец не ударял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, чтобы помочь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бабушке. Как его только ни корили вернувшиеся с работы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родители, что ему ни выговаривали, а ему все нипочем. В один из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вечеров мы, приятели Шурика, услышали</a:t>
            </a:r>
            <a:r>
              <a:rPr lang="en-US" sz="1800" dirty="0">
                <a:ea typeface="Times New Roman" pitchFamily="18" charset="0"/>
                <a:cs typeface="Arial" pitchFamily="34" charset="0"/>
              </a:rPr>
              <a:t>  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такое  , что на его месте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мы давно бы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сквозь землю провалились 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и что мучили бы нас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угрызения совести. А этому, что ни толкуй </a:t>
            </a:r>
            <a:r>
              <a:rPr lang="ru-RU" sz="1800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в одно ухо влетает, в </a:t>
            </a:r>
          </a:p>
          <a:p>
            <a:pPr algn="just">
              <a:buNone/>
            </a:pPr>
            <a:r>
              <a:rPr lang="ru-RU" sz="1800" u="sng" dirty="0">
                <a:ea typeface="Times New Roman" pitchFamily="18" charset="0"/>
                <a:cs typeface="Arial" pitchFamily="34" charset="0"/>
              </a:rPr>
              <a:t>другое вылетает. 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И таким он, оказывается, был и когда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от горшка </a:t>
            </a:r>
          </a:p>
          <a:p>
            <a:pPr algn="just">
              <a:buNone/>
            </a:pPr>
            <a:r>
              <a:rPr lang="ru-RU" sz="1800" u="sng" dirty="0">
                <a:ea typeface="Times New Roman" pitchFamily="18" charset="0"/>
                <a:cs typeface="Arial" pitchFamily="34" charset="0"/>
              </a:rPr>
              <a:t>два вершка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 только составлял, и теперь, вымахавши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с коломенскую </a:t>
            </a:r>
          </a:p>
          <a:p>
            <a:pPr algn="just">
              <a:buNone/>
            </a:pPr>
            <a:r>
              <a:rPr lang="ru-RU" sz="1800" u="sng" dirty="0">
                <a:ea typeface="Times New Roman" pitchFamily="18" charset="0"/>
                <a:cs typeface="Arial" pitchFamily="34" charset="0"/>
              </a:rPr>
              <a:t>версту. 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Все с него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как с гуся вода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, все ему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что об стенку горох.</a:t>
            </a:r>
          </a:p>
          <a:p>
            <a:pPr algn="just">
              <a:buNone/>
            </a:pPr>
            <a:r>
              <a:rPr lang="ru-RU" sz="1800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– 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Нет, мать, </a:t>
            </a:r>
            <a:r>
              <a:rPr lang="ru-RU" sz="1800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 заключил однажды отец, </a:t>
            </a:r>
            <a:r>
              <a:rPr lang="ru-RU" sz="1800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 я больше не намерен </a:t>
            </a:r>
          </a:p>
          <a:p>
            <a:pPr algn="just">
              <a:buNone/>
            </a:pPr>
            <a:r>
              <a:rPr lang="ru-RU" sz="1800" u="sng" dirty="0">
                <a:ea typeface="Times New Roman" pitchFamily="18" charset="0"/>
                <a:cs typeface="Arial" pitchFamily="34" charset="0"/>
              </a:rPr>
              <a:t>бросать слова на ветер и сидеть сложа руки.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И он потянулся за ремнем на стене, чтобы Шурику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всыпать по </a:t>
            </a:r>
          </a:p>
          <a:p>
            <a:pPr algn="just">
              <a:buNone/>
            </a:pPr>
            <a:r>
              <a:rPr lang="ru-RU" sz="1800" u="sng" dirty="0">
                <a:ea typeface="Times New Roman" pitchFamily="18" charset="0"/>
                <a:cs typeface="Arial" pitchFamily="34" charset="0"/>
              </a:rPr>
              <a:t>первое число, задать баню, снять с него стружку 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и в конце концов </a:t>
            </a:r>
          </a:p>
          <a:p>
            <a:pPr algn="just">
              <a:buNone/>
            </a:pPr>
            <a:r>
              <a:rPr lang="ru-RU" sz="1800" dirty="0">
                <a:ea typeface="Times New Roman" pitchFamily="18" charset="0"/>
                <a:cs typeface="Arial" pitchFamily="34" charset="0"/>
              </a:rPr>
              <a:t>показать, </a:t>
            </a:r>
            <a:r>
              <a:rPr lang="ru-RU" sz="1800" u="sng" dirty="0">
                <a:ea typeface="Times New Roman" pitchFamily="18" charset="0"/>
                <a:cs typeface="Arial" pitchFamily="34" charset="0"/>
              </a:rPr>
              <a:t>где раки зимуют</a:t>
            </a:r>
            <a:r>
              <a:rPr lang="ru-RU" sz="1800" dirty="0">
                <a:ea typeface="Times New Roman" pitchFamily="18" charset="0"/>
                <a:cs typeface="Arial" pitchFamily="34" charset="0"/>
              </a:rPr>
              <a:t>... 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ru-RU" sz="1800" dirty="0"/>
          </a:p>
          <a:p>
            <a:pPr algn="ctr">
              <a:buNone/>
            </a:pPr>
            <a:endParaRPr lang="ru-RU" sz="4000" dirty="0"/>
          </a:p>
          <a:p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971600" y="1124744"/>
            <a:ext cx="6624736" cy="1148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Вывод: </a:t>
            </a:r>
            <a:r>
              <a:rPr lang="en-US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фразеологизмы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необходимы,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ведь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они обогащают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нашу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речь,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делают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ее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более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яркой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и </a:t>
            </a:r>
            <a:r>
              <a:rPr lang="en-US" sz="2800" b="1">
                <a:latin typeface="Monotype Corsiva" panose="03010101010201010101" pitchFamily="66" charset="0"/>
              </a:rPr>
              <a:t> </a:t>
            </a:r>
            <a:r>
              <a:rPr lang="ru-RU" sz="2800" b="1">
                <a:latin typeface="Monotype Corsiva" panose="03010101010201010101" pitchFamily="66" charset="0"/>
              </a:rPr>
              <a:t>выразительной</a:t>
            </a:r>
            <a:r>
              <a:rPr lang="ru-RU" sz="2800" b="1" dirty="0">
                <a:latin typeface="Monotype Corsiva" panose="03010101010201010101" pitchFamily="66" charset="0"/>
              </a:rPr>
              <a:t>.</a:t>
            </a:r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08730">
            <a:off x="2476689" y="3312032"/>
            <a:ext cx="4762500" cy="2592388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6454">
            <a:off x="814858" y="2296370"/>
            <a:ext cx="2597148" cy="2642447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3351">
            <a:off x="6423627" y="2296147"/>
            <a:ext cx="1905000" cy="133350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9921">
            <a:off x="3855858" y="2578885"/>
            <a:ext cx="1905000" cy="1514475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0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13" y="14897"/>
            <a:ext cx="9144000" cy="6858000"/>
          </a:xfrm>
          <a:prstGeom prst="rect">
            <a:avLst/>
          </a:prstGeom>
          <a:noFill/>
        </p:spPr>
      </p:pic>
      <p:sp>
        <p:nvSpPr>
          <p:cNvPr id="9218" name="Прямоугольник 4"/>
          <p:cNvSpPr>
            <a:spLocks noChangeArrowheads="1"/>
          </p:cNvSpPr>
          <p:nvPr/>
        </p:nvSpPr>
        <p:spPr bwMode="auto">
          <a:xfrm>
            <a:off x="433132" y="833594"/>
            <a:ext cx="8429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</a:rPr>
              <a:t>Назовите фразеологизмы, которые здесь изображены.</a:t>
            </a:r>
          </a:p>
        </p:txBody>
      </p:sp>
      <p:pic>
        <p:nvPicPr>
          <p:cNvPr id="9219" name="Рисунок 5" descr="http://tmn.fio.ru/works/97x/305/kroc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1142984"/>
            <a:ext cx="3413357" cy="301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Рисунок 6" descr="http://tmn.fio.ru/works/97x/305/basm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90" y="1357298"/>
            <a:ext cx="3071812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Рисунок 7" descr="http://tmn.fio.ru/works/97x/305/bik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4071942"/>
            <a:ext cx="3282037" cy="230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13" y="14897"/>
            <a:ext cx="9144000" cy="6858000"/>
          </a:xfrm>
          <a:prstGeom prst="rect">
            <a:avLst/>
          </a:prstGeom>
          <a:noFill/>
        </p:spPr>
      </p:pic>
      <p:sp>
        <p:nvSpPr>
          <p:cNvPr id="9218" name="Прямоугольник 4"/>
          <p:cNvSpPr>
            <a:spLocks noChangeArrowheads="1"/>
          </p:cNvSpPr>
          <p:nvPr/>
        </p:nvSpPr>
        <p:spPr bwMode="auto">
          <a:xfrm>
            <a:off x="433132" y="833594"/>
            <a:ext cx="8429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</a:rPr>
              <a:t>Назовите фразеологизмы, которые здесь изображены.</a:t>
            </a:r>
          </a:p>
        </p:txBody>
      </p:sp>
      <p:pic>
        <p:nvPicPr>
          <p:cNvPr id="8" name="Рисунок 3" descr="http://tmn.fio.ru/works/97x/305/zvezd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785926"/>
            <a:ext cx="2214557" cy="326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4" descr="http://tmn.fio.ru/works/97x/305/butilka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1357298"/>
            <a:ext cx="1357292" cy="2895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te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3286124"/>
            <a:ext cx="3452823" cy="228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13" y="14897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71600" y="1705243"/>
            <a:ext cx="77048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Надо  самому  отвечать за  свои  поступки,  а  не прятаться ...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2.На  садовом  участке  ребята  работали  дружно, старались  не  ударить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3.Бросились  искать  приезжего,  а  его  и  след 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4. У  Сережи  с  Мишей  дружба  крепкая:  их  водой 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5.Ты  всегда  преувеличиваешь,  делаешь  из  мухи 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6. Мы  его  расспрашиваем,  а  он  словно  воды 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7. Обиделся  Петя  на  замечания  товарищей,  надулся как ...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3688" y="764704"/>
            <a:ext cx="5760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Monotype Corsiva" panose="03010101010201010101" pitchFamily="66" charset="0"/>
              </a:rPr>
              <a:t>Вспомните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фразеологические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обороты, начало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которых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дано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 в </a:t>
            </a:r>
            <a:r>
              <a:rPr lang="en-US" sz="2800" b="1" dirty="0"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latin typeface="Monotype Corsiva" panose="03010101010201010101" pitchFamily="66" charset="0"/>
              </a:rPr>
              <a:t>тексте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91580" y="2453360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Врач  назначил  больному  прием  лекарства  через час  по  чайной  ложке.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ru-RU" altLang="ru-RU" sz="2800" b="1" dirty="0">
              <a:solidFill>
                <a:schemeClr val="accent4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</a:rPr>
              <a:t>Девочка  болела,  и  мама  носила  ее  на  руках.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06893" y="980728"/>
            <a:ext cx="5760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Monotype Corsiva" panose="03010101010201010101" pitchFamily="66" charset="0"/>
              </a:rPr>
              <a:t>Определите,  есть  ли  фразеологизмы  в предложениях</a:t>
            </a:r>
          </a:p>
        </p:txBody>
      </p:sp>
    </p:spTree>
    <p:extLst>
      <p:ext uri="{BB962C8B-B14F-4D97-AF65-F5344CB8AC3E}">
        <p14:creationId xmlns:p14="http://schemas.microsoft.com/office/powerpoint/2010/main" val="112968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72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8" y="636171"/>
            <a:ext cx="73808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Какие  предложения  содержат  ошибки  в употреблении  фразеологизмов? </a:t>
            </a:r>
          </a:p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Исправьте  ошибки  и  запишите  исправленные предложения.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97490" y="2393135"/>
            <a:ext cx="75968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Вася  красиво,  как  курица  лапой,  написал  заглавие.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Женя  остановилась,  до  глубины  души  восхищенная чудесной  музыкой.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Котенок  был  очень  некрасивым,  глаз  не  оторвать.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Мы дружно  работали  сложа  руки.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Мы  с  другом  долго  спорили,  но  в  конце  концов  нашли общий  язык.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У  лягушки  дух  захватило  от  страшной  высоты.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4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Яшка  сломя  голову  остановился.</a:t>
            </a:r>
          </a:p>
        </p:txBody>
      </p:sp>
    </p:spTree>
    <p:extLst>
      <p:ext uri="{BB962C8B-B14F-4D97-AF65-F5344CB8AC3E}">
        <p14:creationId xmlns:p14="http://schemas.microsoft.com/office/powerpoint/2010/main" val="222913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72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55576" y="764704"/>
            <a:ext cx="73808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800" b="1" dirty="0"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Прочитайте  предложения.  Замените  подчеркнутые  слова  фразеологизмами.  Что изменилось?  Предложения  запишите.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348880"/>
            <a:ext cx="75968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Вера  Сергеевна  объясняла  решение  задачи,  но Петя  </a:t>
            </a:r>
            <a:r>
              <a:rPr lang="ru-RU" altLang="ru-RU" sz="2800" b="1" u="sng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не  слушал</a:t>
            </a: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Ира  узнала,  что  поездка  откладывается,  и </a:t>
            </a:r>
            <a:r>
              <a:rPr lang="ru-RU" altLang="ru-RU" sz="2800" b="1" u="sng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загрустила</a:t>
            </a: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Кирилл  целый  день  </a:t>
            </a:r>
            <a:r>
              <a:rPr lang="ru-RU" altLang="ru-RU" sz="2800" b="1" u="sng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бездельничал</a:t>
            </a: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Мы  догадывались,  что  он  нас  </a:t>
            </a:r>
            <a:r>
              <a:rPr lang="ru-RU" altLang="ru-RU" sz="2800" b="1" u="sng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обманывает</a:t>
            </a: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Первого  сентября  </a:t>
            </a:r>
            <a:r>
              <a:rPr lang="ru-RU" altLang="ru-RU" sz="2800" b="1" dirty="0" err="1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Уля</a:t>
            </a:r>
            <a:r>
              <a:rPr lang="ru-RU" altLang="ru-RU" sz="2800" b="1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 проснулась  </a:t>
            </a:r>
            <a:r>
              <a:rPr lang="ru-RU" altLang="ru-RU" sz="2800" b="1" u="sng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очень </a:t>
            </a:r>
            <a:r>
              <a:rPr lang="ru-RU" altLang="ru-RU" sz="2800" b="1" u="sng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рано</a:t>
            </a:r>
            <a:r>
              <a:rPr lang="ru-RU" altLang="ru-RU" sz="2800" b="1" dirty="0">
                <a:solidFill>
                  <a:schemeClr val="accent4">
                    <a:lumMod val="75000"/>
                  </a:schemeClr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255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1" y="-14514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00100" y="1071546"/>
            <a:ext cx="714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Девиз:</a:t>
            </a:r>
            <a:endParaRPr lang="en-US" sz="2000" dirty="0"/>
          </a:p>
          <a:p>
            <a:endParaRPr lang="ru-RU" sz="2000" dirty="0"/>
          </a:p>
          <a:p>
            <a:endParaRPr lang="ru-RU" dirty="0"/>
          </a:p>
          <a:p>
            <a:r>
              <a:rPr lang="ru-RU" sz="2400" dirty="0"/>
              <a:t>"Вечно </a:t>
            </a:r>
            <a:r>
              <a:rPr lang="en-US" sz="2400" dirty="0"/>
              <a:t>  </a:t>
            </a:r>
            <a:r>
              <a:rPr lang="ru-RU" sz="2400" dirty="0"/>
              <a:t>изобретать, </a:t>
            </a:r>
            <a:r>
              <a:rPr lang="en-US" sz="2400" dirty="0"/>
              <a:t>  </a:t>
            </a:r>
            <a:r>
              <a:rPr lang="ru-RU" sz="2400" dirty="0"/>
              <a:t>пробовать, совершенствовать</a:t>
            </a:r>
            <a:r>
              <a:rPr lang="en-US" sz="2400" dirty="0"/>
              <a:t>  </a:t>
            </a:r>
            <a:r>
              <a:rPr lang="ru-RU" sz="2400" dirty="0"/>
              <a:t> и совершенствоваться</a:t>
            </a:r>
            <a:r>
              <a:rPr lang="en-US" sz="2400" dirty="0"/>
              <a:t>  </a:t>
            </a:r>
            <a:r>
              <a:rPr lang="ru-RU" sz="2400" dirty="0"/>
              <a:t> -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endParaRPr lang="en-US" sz="2400" dirty="0"/>
          </a:p>
          <a:p>
            <a:r>
              <a:rPr lang="ru-RU" sz="2400" dirty="0"/>
              <a:t>вот </a:t>
            </a:r>
            <a:r>
              <a:rPr lang="en-US" sz="2400" dirty="0"/>
              <a:t>  </a:t>
            </a:r>
            <a:r>
              <a:rPr lang="ru-RU" sz="2400" dirty="0"/>
              <a:t>единственный</a:t>
            </a:r>
            <a:r>
              <a:rPr lang="en-US" sz="2400" dirty="0"/>
              <a:t>  </a:t>
            </a:r>
            <a:r>
              <a:rPr lang="ru-RU" sz="2400" dirty="0"/>
              <a:t> курс </a:t>
            </a:r>
            <a:r>
              <a:rPr lang="en-US" sz="2400" dirty="0"/>
              <a:t> </a:t>
            </a:r>
            <a:r>
              <a:rPr lang="ru-RU" sz="2400" dirty="0"/>
              <a:t>учительской </a:t>
            </a:r>
            <a:r>
              <a:rPr lang="en-US" sz="2400" dirty="0"/>
              <a:t>  </a:t>
            </a:r>
            <a:r>
              <a:rPr lang="ru-RU" sz="2400" dirty="0"/>
              <a:t>жизни".</a:t>
            </a:r>
          </a:p>
          <a:p>
            <a:pPr algn="ctr"/>
            <a:endParaRPr lang="ru-RU" dirty="0"/>
          </a:p>
          <a:p>
            <a:pPr algn="r"/>
            <a:r>
              <a:rPr lang="ru-RU" sz="2000" dirty="0"/>
              <a:t>К.Д.  Ушинский</a:t>
            </a:r>
          </a:p>
          <a:p>
            <a:endParaRPr lang="ru-RU" dirty="0"/>
          </a:p>
          <a:p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</p:txBody>
      </p:sp>
      <p:pic>
        <p:nvPicPr>
          <p:cNvPr id="4" name="Рисунок 3" descr="SY01253_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4565774"/>
            <a:ext cx="1615533" cy="175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166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9029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 rot="21134986">
            <a:off x="2691252" y="1860693"/>
            <a:ext cx="54760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      </a:t>
            </a:r>
          </a:p>
        </p:txBody>
      </p:sp>
      <p:pic>
        <p:nvPicPr>
          <p:cNvPr id="9" name="Picture 6" descr="MCj043804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3480">
            <a:off x="1121336" y="1119856"/>
            <a:ext cx="3094388" cy="309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090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4514"/>
            <a:ext cx="9144000" cy="687251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67744" y="29969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071546"/>
            <a:ext cx="7572428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М</a:t>
            </a:r>
            <a:r>
              <a:rPr lang="ru-RU" sz="2000" dirty="0"/>
              <a:t> - мудрость, приобретенная с годами.</a:t>
            </a:r>
          </a:p>
          <a:p>
            <a:r>
              <a:rPr lang="ru-RU" sz="2800" dirty="0"/>
              <a:t>А</a:t>
            </a:r>
            <a:r>
              <a:rPr lang="ru-RU" sz="2000" dirty="0"/>
              <a:t> - активность, в ней сила, здоровье, успех. </a:t>
            </a:r>
          </a:p>
          <a:p>
            <a:r>
              <a:rPr lang="ru-RU" sz="2800" dirty="0"/>
              <a:t>С</a:t>
            </a:r>
            <a:r>
              <a:rPr lang="ru-RU" sz="2000" dirty="0"/>
              <a:t> - счастье, А.С.Макаренко писал: "Научить человека быть </a:t>
            </a:r>
            <a:r>
              <a:rPr lang="en-US" sz="2000" dirty="0"/>
              <a:t>   </a:t>
            </a:r>
          </a:p>
          <a:p>
            <a:r>
              <a:rPr lang="en-US" sz="2000" dirty="0"/>
              <a:t>       </a:t>
            </a:r>
            <a:r>
              <a:rPr lang="ru-RU" sz="2000" dirty="0"/>
              <a:t>счастливым нельзя, но воспитать его так, чтобы он был </a:t>
            </a:r>
            <a:endParaRPr lang="en-US" sz="2000" dirty="0"/>
          </a:p>
          <a:p>
            <a:r>
              <a:rPr lang="en-US" sz="2000" dirty="0"/>
              <a:t>       </a:t>
            </a:r>
            <a:r>
              <a:rPr lang="ru-RU" sz="2000" dirty="0"/>
              <a:t>счастливым - можно!«</a:t>
            </a:r>
          </a:p>
          <a:p>
            <a:r>
              <a:rPr lang="ru-RU" sz="2800" dirty="0"/>
              <a:t>Т</a:t>
            </a:r>
            <a:r>
              <a:rPr lang="ru-RU" sz="2000" dirty="0"/>
              <a:t> - творчество, ведь, чтобы озарять светом других, нужно </a:t>
            </a:r>
            <a:endParaRPr lang="en-US" sz="2000" dirty="0"/>
          </a:p>
          <a:p>
            <a:r>
              <a:rPr lang="en-US" sz="2000" dirty="0"/>
              <a:t>       </a:t>
            </a:r>
            <a:r>
              <a:rPr lang="ru-RU" sz="2000" dirty="0"/>
              <a:t>носить солнце в себе.</a:t>
            </a:r>
          </a:p>
          <a:p>
            <a:r>
              <a:rPr lang="ru-RU" sz="2000" dirty="0"/>
              <a:t> </a:t>
            </a:r>
            <a:r>
              <a:rPr lang="ru-RU" sz="2800" dirty="0"/>
              <a:t>Е</a:t>
            </a:r>
            <a:r>
              <a:rPr lang="ru-RU" sz="2000" dirty="0"/>
              <a:t> - единство, только в единстве учитель - ученик - родитель </a:t>
            </a:r>
            <a:r>
              <a:rPr lang="en-US" sz="2000" dirty="0"/>
              <a:t> </a:t>
            </a:r>
          </a:p>
          <a:p>
            <a:r>
              <a:rPr lang="en-US" sz="2000" dirty="0"/>
              <a:t>       </a:t>
            </a:r>
            <a:r>
              <a:rPr lang="ru-RU" sz="2000" dirty="0"/>
              <a:t>можно добиться всех поставленных целей, создать </a:t>
            </a:r>
            <a:r>
              <a:rPr lang="en-US" sz="2000" dirty="0"/>
              <a:t>  </a:t>
            </a:r>
          </a:p>
          <a:p>
            <a:r>
              <a:rPr lang="en-US" sz="2000" dirty="0"/>
              <a:t>       </a:t>
            </a:r>
            <a:r>
              <a:rPr lang="ru-RU" sz="2000" dirty="0"/>
              <a:t>атмосферу доверия и ситуацию успеха.</a:t>
            </a:r>
          </a:p>
          <a:p>
            <a:r>
              <a:rPr lang="ru-RU" sz="2800" dirty="0"/>
              <a:t> Р </a:t>
            </a:r>
            <a:r>
              <a:rPr lang="ru-RU" sz="2000" dirty="0"/>
              <a:t>- результат, я хочу видеть своих учеников уверенными, 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ru-RU" sz="2000" dirty="0"/>
              <a:t>умело выбирающими свой путь в жизни.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4000" dirty="0"/>
          </a:p>
          <a:p>
            <a:endParaRPr lang="ru-RU" sz="4000" dirty="0"/>
          </a:p>
          <a:p>
            <a:endParaRPr lang="ru-RU" sz="4000" dirty="0"/>
          </a:p>
          <a:p>
            <a:pPr indent="18000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b="1" dirty="0">
              <a:latin typeface="Monotype Corsiva" panose="03010101010201010101" pitchFamily="66" charset="0"/>
            </a:endParaRPr>
          </a:p>
          <a:p>
            <a:pPr indent="18000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7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142984"/>
            <a:ext cx="6764474" cy="4643470"/>
          </a:xfrm>
        </p:spPr>
        <p:txBody>
          <a:bodyPr/>
          <a:lstStyle/>
          <a:p>
            <a:pPr>
              <a:buNone/>
            </a:pPr>
            <a:endParaRPr lang="ru-RU" sz="2000" dirty="0"/>
          </a:p>
          <a:p>
            <a:pPr algn="just">
              <a:buNone/>
            </a:pPr>
            <a:r>
              <a:rPr lang="ru-RU" u="sng" dirty="0"/>
              <a:t>Игровая технология</a:t>
            </a:r>
            <a:r>
              <a:rPr lang="ru-RU" dirty="0"/>
              <a:t> – </a:t>
            </a:r>
            <a:r>
              <a:rPr lang="ru-RU" sz="2400" dirty="0"/>
              <a:t>это группа методов и приёмов в форме различных игр, что активизирует учебную деятельность.</a:t>
            </a:r>
          </a:p>
          <a:p>
            <a:pPr>
              <a:buNone/>
            </a:pPr>
            <a:endParaRPr lang="en-US" u="sng" dirty="0"/>
          </a:p>
          <a:p>
            <a:pPr>
              <a:buNone/>
            </a:pPr>
            <a:r>
              <a:rPr lang="ru-RU" u="sng" dirty="0"/>
              <a:t>Цель игровых технологий</a:t>
            </a:r>
            <a:r>
              <a:rPr lang="ru-RU" dirty="0"/>
              <a:t> – </a:t>
            </a:r>
            <a:r>
              <a:rPr lang="ru-RU" sz="2400" dirty="0"/>
              <a:t>приобрести конкретные навыки, закрепить их на   уровне моторики, перевести знания в опыт.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5375" name="Рисунок 21" descr="HH00546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0" y="5072074"/>
            <a:ext cx="787221" cy="80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785794"/>
            <a:ext cx="6764474" cy="5000660"/>
          </a:xfrm>
        </p:spPr>
        <p:txBody>
          <a:bodyPr/>
          <a:lstStyle/>
          <a:p>
            <a:pPr>
              <a:buNone/>
            </a:pPr>
            <a:r>
              <a:rPr lang="ru-RU" sz="2400" u="sng" dirty="0"/>
              <a:t>Игровые технологии используются  для решения следующих задач: </a:t>
            </a:r>
            <a:endParaRPr lang="ru-RU" sz="2400" dirty="0"/>
          </a:p>
          <a:p>
            <a:r>
              <a:rPr lang="ru-RU" sz="2400" dirty="0"/>
              <a:t>- активизация познавательного интереса; </a:t>
            </a:r>
          </a:p>
          <a:p>
            <a:r>
              <a:rPr lang="ru-RU" sz="2400" dirty="0"/>
              <a:t>- развитие коммуникабельности; </a:t>
            </a:r>
          </a:p>
          <a:p>
            <a:r>
              <a:rPr lang="ru-RU" sz="2400" dirty="0"/>
              <a:t>- создание условий для творческого самовыражения; </a:t>
            </a:r>
          </a:p>
          <a:p>
            <a:r>
              <a:rPr lang="ru-RU" sz="2400" dirty="0"/>
              <a:t>- развитие памяти, внимания, мышления, воображения; </a:t>
            </a:r>
          </a:p>
          <a:p>
            <a:r>
              <a:rPr lang="ru-RU" sz="2400" dirty="0"/>
              <a:t>- конструктивное общение в составе социальной группы; </a:t>
            </a:r>
          </a:p>
          <a:p>
            <a:r>
              <a:rPr lang="ru-RU" sz="2400" dirty="0"/>
              <a:t>- создание позитивного психологического климата в коллективе.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16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5375" name="Рисунок 21" descr="HH00546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68" y="5500702"/>
            <a:ext cx="787221" cy="80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785794"/>
            <a:ext cx="6764474" cy="5000660"/>
          </a:xfrm>
        </p:spPr>
        <p:txBody>
          <a:bodyPr/>
          <a:lstStyle/>
          <a:p>
            <a:pPr eaLnBrk="1" hangingPunct="1">
              <a:buNone/>
            </a:pPr>
            <a:r>
              <a:rPr lang="ru-RU" u="sng" dirty="0"/>
              <a:t>При использовании игровых технологий на уроках необходимо соблюдение следующих условий: </a:t>
            </a:r>
            <a:endParaRPr lang="en-US" u="sng" dirty="0"/>
          </a:p>
          <a:p>
            <a:pPr marL="593725" indent="-457200" eaLnBrk="1" hangingPunct="1">
              <a:buAutoNum type="arabicParenR"/>
            </a:pPr>
            <a:r>
              <a:rPr lang="ru-RU" sz="2400" dirty="0"/>
              <a:t>соответствие игры </a:t>
            </a:r>
            <a:r>
              <a:rPr lang="ru-RU" sz="2400" dirty="0" err="1"/>
              <a:t>учебно</a:t>
            </a:r>
            <a:r>
              <a:rPr lang="ru-RU" sz="2400" dirty="0"/>
              <a:t> - воспитательным целям урока;</a:t>
            </a:r>
            <a:endParaRPr lang="en-US" sz="2400" dirty="0"/>
          </a:p>
          <a:p>
            <a:pPr marL="593725" indent="-457200" eaLnBrk="1" hangingPunct="1">
              <a:buAutoNum type="arabicParenR"/>
            </a:pPr>
            <a:r>
              <a:rPr lang="ru-RU" sz="2400" dirty="0"/>
              <a:t>доступность для учащихся данного возраста;</a:t>
            </a:r>
            <a:endParaRPr lang="en-US" sz="2400" dirty="0"/>
          </a:p>
          <a:p>
            <a:pPr marL="593725" indent="-457200" eaLnBrk="1" hangingPunct="1">
              <a:buAutoNum type="arabicParenR"/>
            </a:pPr>
            <a:r>
              <a:rPr lang="ru-RU" sz="2400" dirty="0"/>
              <a:t>умеренность в использовании игр на уроках.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5375" name="Рисунок 21" descr="HH00546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4" y="4643446"/>
            <a:ext cx="787221" cy="80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785794"/>
            <a:ext cx="6978788" cy="5000660"/>
          </a:xfrm>
        </p:spPr>
        <p:txBody>
          <a:bodyPr/>
          <a:lstStyle/>
          <a:p>
            <a:pPr>
              <a:buNone/>
            </a:pPr>
            <a:r>
              <a:rPr lang="ru-RU" u="sng" dirty="0"/>
              <a:t>Педагогическая игра обладает существенными признаками:</a:t>
            </a:r>
            <a:endParaRPr lang="ru-RU" sz="2000" dirty="0"/>
          </a:p>
          <a:p>
            <a:pPr lvl="0"/>
            <a:r>
              <a:rPr lang="ru-RU" sz="2400" dirty="0"/>
              <a:t>четко поставленная цель обучения и воспитания;</a:t>
            </a:r>
          </a:p>
          <a:p>
            <a:pPr lvl="0"/>
            <a:r>
              <a:rPr lang="ru-RU" sz="2400" dirty="0"/>
              <a:t>вовлечение всех учащихся класса;</a:t>
            </a:r>
          </a:p>
          <a:p>
            <a:pPr lvl="0"/>
            <a:r>
              <a:rPr lang="ru-RU" sz="2400" dirty="0"/>
              <a:t>управление ходом игры;</a:t>
            </a:r>
          </a:p>
          <a:p>
            <a:pPr lvl="0"/>
            <a:r>
              <a:rPr lang="ru-RU" sz="2400" dirty="0"/>
              <a:t>сочетание индивидуальной и коллективной работы;</a:t>
            </a:r>
          </a:p>
          <a:p>
            <a:pPr lvl="0"/>
            <a:r>
              <a:rPr lang="ru-RU" sz="2400" dirty="0"/>
              <a:t>подведение итогов и оценивание;</a:t>
            </a:r>
          </a:p>
          <a:p>
            <a:pPr lvl="0"/>
            <a:r>
              <a:rPr lang="ru-RU" sz="2400" dirty="0"/>
              <a:t>повышение познавательной мотивации учащихся</a:t>
            </a:r>
            <a:r>
              <a:rPr lang="ru-RU" sz="3600" dirty="0"/>
              <a:t>.</a:t>
            </a:r>
          </a:p>
        </p:txBody>
      </p:sp>
      <p:pic>
        <p:nvPicPr>
          <p:cNvPr id="15375" name="Рисунок 21" descr="HH00546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44" y="5143512"/>
            <a:ext cx="787221" cy="80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142984"/>
            <a:ext cx="7193102" cy="4714908"/>
          </a:xfrm>
        </p:spPr>
        <p:txBody>
          <a:bodyPr/>
          <a:lstStyle/>
          <a:p>
            <a:pPr>
              <a:buNone/>
            </a:pPr>
            <a:r>
              <a:rPr lang="ru-RU" b="1" u="sng" dirty="0"/>
              <a:t>Виды дидактических игр</a:t>
            </a:r>
            <a:r>
              <a:rPr lang="ru-RU" b="1" dirty="0"/>
              <a:t>:</a:t>
            </a:r>
            <a:endParaRPr lang="ru-RU" dirty="0"/>
          </a:p>
          <a:p>
            <a:pPr algn="just">
              <a:buNone/>
            </a:pPr>
            <a:r>
              <a:rPr lang="ru-RU" sz="2000" dirty="0"/>
              <a:t>1.Игры-упражнения. Они совершенствуют познавательные способности учащихся, способствуют закреплению учебного материала, развивают умение применять его в новых условиях. Примеры игр-упражнений: кроссворды, ребусы, викторины.</a:t>
            </a:r>
          </a:p>
          <a:p>
            <a:pPr algn="just">
              <a:buNone/>
            </a:pPr>
            <a:r>
              <a:rPr lang="ru-RU" sz="2000" dirty="0"/>
              <a:t>2. Игры-путешествия. Эти игры способствуют осмыслению и закреплению учебного материала. Активность учащихся в этих играх может быть выражена в виде рассказов, дискуссий, творческих заданий, высказывания гипотез.</a:t>
            </a:r>
          </a:p>
          <a:p>
            <a:pPr algn="just">
              <a:buNone/>
            </a:pPr>
            <a:r>
              <a:rPr lang="ru-RU" sz="2000" dirty="0"/>
              <a:t>3. Игры-соревнования. Такие игры включают все виды дидактических игр. Учащиеся соревнуются, разделившись на команды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5375" name="Рисунок 21" descr="HH00546_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68" y="5149862"/>
            <a:ext cx="850894" cy="86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663</TotalTime>
  <Words>1535</Words>
  <Application>Microsoft Office PowerPoint</Application>
  <PresentationFormat>Экран (4:3)</PresentationFormat>
  <Paragraphs>288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40" baseType="lpstr">
      <vt:lpstr>Arial</vt:lpstr>
      <vt:lpstr>Book Antiqua</vt:lpstr>
      <vt:lpstr>Calibri</vt:lpstr>
      <vt:lpstr>Lucida Sans</vt:lpstr>
      <vt:lpstr>Monotype Corsiva</vt:lpstr>
      <vt:lpstr>Times New Roman</vt:lpstr>
      <vt:lpstr>Wingdings</vt:lpstr>
      <vt:lpstr>Wingdings 2</vt:lpstr>
      <vt:lpstr>Wingdings 3</vt:lpstr>
      <vt:lpstr>Апекс</vt:lpstr>
      <vt:lpstr> Мастер – класс  по  теме:  «Игровые  технологии  на уроках  русского  языка»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Фразеология</dc:title>
  <dc:creator>Никита</dc:creator>
  <cp:lastModifiedBy>INFO</cp:lastModifiedBy>
  <cp:revision>108</cp:revision>
  <dcterms:created xsi:type="dcterms:W3CDTF">2008-09-16T15:39:27Z</dcterms:created>
  <dcterms:modified xsi:type="dcterms:W3CDTF">2022-12-19T13:58:36Z</dcterms:modified>
</cp:coreProperties>
</file>