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3" r:id="rId14"/>
    <p:sldId id="271" r:id="rId15"/>
    <p:sldId id="272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0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2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651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89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22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8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2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01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0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9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2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9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8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8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5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2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3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68144" y="2996952"/>
            <a:ext cx="2590056" cy="3096344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8136904" cy="473008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Arial Black" pitchFamily="34" charset="0"/>
              </a:rPr>
              <a:t>«Приёмы формирования читательской грамотности».</a:t>
            </a:r>
          </a:p>
          <a:p>
            <a:endParaRPr lang="ru-RU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ello_html_m60edd1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068960"/>
            <a:ext cx="5112568" cy="3096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12160" y="3140968"/>
            <a:ext cx="2952328" cy="3024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МБОУ «СОШ №7 г. Урус-Мартан»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Даутмерзаева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Альфия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Альвиевна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3672408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«Тонкие вопросы»</a:t>
            </a:r>
          </a:p>
          <a:p>
            <a:r>
              <a:rPr lang="ru-RU" dirty="0"/>
              <a:t>Кто?</a:t>
            </a:r>
          </a:p>
          <a:p>
            <a:r>
              <a:rPr lang="ru-RU" dirty="0"/>
              <a:t>Что?</a:t>
            </a:r>
          </a:p>
          <a:p>
            <a:r>
              <a:rPr lang="ru-RU" dirty="0"/>
              <a:t>Когда?</a:t>
            </a:r>
          </a:p>
          <a:p>
            <a:r>
              <a:rPr lang="ru-RU" dirty="0"/>
              <a:t>Может…?</a:t>
            </a:r>
          </a:p>
          <a:p>
            <a:r>
              <a:rPr lang="ru-RU" dirty="0"/>
              <a:t>Будет…?</a:t>
            </a:r>
          </a:p>
          <a:p>
            <a:r>
              <a:rPr lang="ru-RU" dirty="0"/>
              <a:t>Мог ли…?</a:t>
            </a:r>
          </a:p>
          <a:p>
            <a:r>
              <a:rPr lang="ru-RU" dirty="0"/>
              <a:t>Как звать…?</a:t>
            </a:r>
          </a:p>
          <a:p>
            <a:r>
              <a:rPr lang="ru-RU" dirty="0"/>
              <a:t>Было ли…?</a:t>
            </a:r>
          </a:p>
          <a:p>
            <a:r>
              <a:rPr lang="ru-RU" dirty="0"/>
              <a:t>Согласны ли вы…?</a:t>
            </a:r>
          </a:p>
          <a:p>
            <a:r>
              <a:rPr lang="ru-RU" dirty="0"/>
              <a:t>Верно ли?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79912" y="404664"/>
            <a:ext cx="5112568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«Толстые вопросы»                             </a:t>
            </a:r>
          </a:p>
          <a:p>
            <a:r>
              <a:rPr lang="ru-RU" dirty="0"/>
              <a:t>Дайте три объяснения, почему… ?</a:t>
            </a:r>
          </a:p>
          <a:p>
            <a:r>
              <a:rPr lang="ru-RU" dirty="0"/>
              <a:t>Объясните, почему… ?</a:t>
            </a:r>
          </a:p>
          <a:p>
            <a:r>
              <a:rPr lang="ru-RU" dirty="0"/>
              <a:t>Почему вы думаете… ?</a:t>
            </a:r>
          </a:p>
          <a:p>
            <a:r>
              <a:rPr lang="ru-RU" dirty="0"/>
              <a:t>Почему вы считаете… ?</a:t>
            </a:r>
          </a:p>
          <a:p>
            <a:r>
              <a:rPr lang="ru-RU" dirty="0"/>
              <a:t>В чём различие… ?</a:t>
            </a:r>
          </a:p>
          <a:p>
            <a:r>
              <a:rPr lang="ru-RU" dirty="0"/>
              <a:t>Предположите, что будет, если… ?</a:t>
            </a:r>
          </a:p>
          <a:p>
            <a:r>
              <a:rPr lang="ru-RU" dirty="0"/>
              <a:t>Что, если… ?</a:t>
            </a:r>
          </a:p>
          <a:p>
            <a:r>
              <a:rPr lang="ru-RU" dirty="0"/>
              <a:t>Может… ?</a:t>
            </a:r>
          </a:p>
          <a:p>
            <a:r>
              <a:rPr lang="ru-RU" dirty="0"/>
              <a:t>Будет… ?</a:t>
            </a:r>
          </a:p>
          <a:p>
            <a:r>
              <a:rPr lang="ru-RU" dirty="0"/>
              <a:t>Мог ли… ?</a:t>
            </a:r>
          </a:p>
          <a:p>
            <a:r>
              <a:rPr lang="ru-RU" dirty="0"/>
              <a:t>Согласны ли вы… ?</a:t>
            </a:r>
          </a:p>
          <a:p>
            <a:r>
              <a:rPr lang="ru-RU" dirty="0"/>
              <a:t>Верно ли… 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61662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«Тонкие вопросы»</a:t>
            </a:r>
          </a:p>
          <a:p>
            <a:pPr>
              <a:buNone/>
            </a:pP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1.Что общего у грибов и растений?</a:t>
            </a:r>
          </a:p>
          <a:p>
            <a:pPr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2.Что общего у грибов и животных?</a:t>
            </a:r>
          </a:p>
          <a:p>
            <a:pPr>
              <a:buNone/>
            </a:pP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3.Назовите причины выделения грибов в отдельное царство.</a:t>
            </a:r>
          </a:p>
          <a:p>
            <a:pPr>
              <a:buNone/>
            </a:pPr>
            <a:endParaRPr lang="ru-RU" sz="4600" b="1" dirty="0"/>
          </a:p>
          <a:p>
            <a:pPr>
              <a:buNone/>
            </a:pP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404664"/>
            <a:ext cx="3888432" cy="572149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«Толстые вопросы»</a:t>
            </a:r>
          </a:p>
          <a:p>
            <a:pPr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1.Объясните, каково значение грибницы в жизни грибов?</a:t>
            </a:r>
          </a:p>
          <a:p>
            <a:pPr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Объясните, почему кровь течет в одном направлении?</a:t>
            </a:r>
          </a:p>
          <a:p>
            <a:pPr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3.Как регулируется сердечный цикл в период сна человека?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0766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Приём «Письмо с дырками».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43609" y="2133600"/>
            <a:ext cx="7490792" cy="410029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прилагательное обозначает…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на вопросы…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форма имени прилагательного - … падеж…числа.</a:t>
            </a:r>
          </a:p>
          <a:p>
            <a:pPr marL="514350" indent="-514350">
              <a:buAutoNum type="arabicParenR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2)Имена прилагательные изменяются по … , … и … 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прилагательные бывают в … и … форме.</a:t>
            </a:r>
          </a:p>
          <a:p>
            <a:pPr marL="514350" indent="-514350">
              <a:buAutoNum type="arabicParenR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предложении имя прилагательное может быть … и … 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067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Приём «Письмо с дырками».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5" y="1340768"/>
            <a:ext cx="7992888" cy="5040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гимна Российской Федерации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(слова С.Михалкова)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- …  наша держава,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- …  наша страна.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…  воля, великая слава -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Твое достоянье на все ...!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Славься, Отечество наше   ….   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Братских … союз вековой,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Предками данная … народная!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Славься, страна! Мы ... тобой!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Приём «Концептуальная таблица»</a:t>
            </a:r>
          </a:p>
        </p:txBody>
      </p:sp>
      <p:pic>
        <p:nvPicPr>
          <p:cNvPr id="7" name="Содержимое 6" descr="Рисунок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7488831" cy="496855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8064896" cy="633670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45201" y="476672"/>
            <a:ext cx="6589199" cy="792088"/>
          </a:xfrm>
        </p:spPr>
        <p:txBody>
          <a:bodyPr/>
          <a:lstStyle/>
          <a:p>
            <a:r>
              <a:rPr lang="ru-RU" dirty="0"/>
              <a:t>Приём «Пятёрочка»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15616" y="1268760"/>
            <a:ext cx="7560839" cy="49685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00" b="1" dirty="0"/>
          </a:p>
          <a:p>
            <a:pPr>
              <a:buNone/>
            </a:pPr>
            <a:r>
              <a:rPr lang="ru-RU" sz="2000" b="1" dirty="0"/>
              <a:t>БОЛЬШОЙ ПАЛЕЦ</a:t>
            </a:r>
            <a:r>
              <a:rPr lang="ru-RU" sz="2000" dirty="0"/>
              <a:t> – для меня было многое важным и интересным.</a:t>
            </a:r>
          </a:p>
          <a:p>
            <a:pPr>
              <a:buNone/>
            </a:pPr>
            <a:endParaRPr lang="ru-RU" sz="400" b="1" dirty="0"/>
          </a:p>
          <a:p>
            <a:pPr>
              <a:buNone/>
            </a:pPr>
            <a:r>
              <a:rPr lang="ru-RU" sz="2000" b="1" dirty="0"/>
              <a:t>УКАЗАТЕЛЬНЫЙ</a:t>
            </a:r>
            <a:r>
              <a:rPr lang="ru-RU" sz="2000" dirty="0"/>
              <a:t> – использованные приемы в мастер-классе буду применять в своей деятельности.</a:t>
            </a:r>
          </a:p>
          <a:p>
            <a:pPr>
              <a:buNone/>
            </a:pPr>
            <a:endParaRPr lang="ru-RU" sz="500" b="1" dirty="0"/>
          </a:p>
          <a:p>
            <a:pPr>
              <a:buNone/>
            </a:pPr>
            <a:r>
              <a:rPr lang="ru-RU" sz="2000" b="1" dirty="0"/>
              <a:t>СРЕДНИЙ </a:t>
            </a:r>
            <a:r>
              <a:rPr lang="ru-RU" sz="2000" dirty="0"/>
              <a:t>– для меня было недостаточно данной информации</a:t>
            </a:r>
          </a:p>
          <a:p>
            <a:pPr>
              <a:buNone/>
            </a:pPr>
            <a:endParaRPr lang="ru-RU" sz="700" b="1" dirty="0"/>
          </a:p>
          <a:p>
            <a:pPr>
              <a:buNone/>
            </a:pPr>
            <a:r>
              <a:rPr lang="ru-RU" sz="2000" b="1" dirty="0"/>
              <a:t>БЕЗЫМЯННЫЙ</a:t>
            </a:r>
            <a:r>
              <a:rPr lang="ru-RU" sz="2000" dirty="0"/>
              <a:t> </a:t>
            </a:r>
            <a:r>
              <a:rPr lang="ru-RU" sz="2000" b="1" dirty="0"/>
              <a:t>- </a:t>
            </a:r>
            <a:r>
              <a:rPr lang="ru-RU" sz="2000" dirty="0"/>
              <a:t>не все приёмы работы с текстом представлены ясно.</a:t>
            </a:r>
          </a:p>
          <a:p>
            <a:pPr>
              <a:buNone/>
            </a:pPr>
            <a:endParaRPr lang="ru-RU" sz="900" b="1" dirty="0"/>
          </a:p>
          <a:p>
            <a:pPr>
              <a:buNone/>
            </a:pPr>
            <a:r>
              <a:rPr lang="ru-RU" sz="2000" b="1" dirty="0"/>
              <a:t>МИЗИНЕЦ - </a:t>
            </a:r>
            <a:r>
              <a:rPr lang="ru-RU" sz="2000" dirty="0"/>
              <a:t>данные приёмы мне известны, но я их не применяю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7" y="908720"/>
            <a:ext cx="7058744" cy="50025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«Извлечь из мертвой буквы живой смысл.</a:t>
            </a:r>
          </a:p>
          <a:p>
            <a:pPr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– это еще ничего не значит, что читать</a:t>
            </a:r>
          </a:p>
          <a:p>
            <a:pPr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как понимать прочитанное – вот </a:t>
            </a:r>
          </a:p>
          <a:p>
            <a:pPr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 главное».</a:t>
            </a:r>
          </a:p>
          <a:p>
            <a:pPr algn="ctr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624110"/>
            <a:ext cx="7418784" cy="158075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/>
              <a:t>Цель:</a:t>
            </a:r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мыслительных навыков учащихся, необходимых не только в учебе, но и в дальнейшей жизни (умение принимать взвешенные решения, работать с информацией, анализировать различные стороны явлений).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348880"/>
            <a:ext cx="7704855" cy="38850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осознанно, правильно, выразительно читать; 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-извлекать из текстов интересную и полезную информацию; 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самостоятельно выбирать книги для чтения; 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работать с разными источниками информации (словарями, справочниками, в том числе и на электронных носителях); 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высказывать оценочные суждения о прочитанном произведении; 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потребность в чтении (самостоятельном, инициативном).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возможно при опоре на следующие виды деятельности: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     осознанное, творческое, выразительное чтение  текстов разных жанров;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     пересказ (подробный, краткий, с элементами комментария, с творческим заданием);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     ответы на вопросы;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     анализ и интерпретация произведения;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     составление  планов;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     характеристика героя;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     написание отзыва;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     написание сочинения и др.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2"/>
            <a:ext cx="7992888" cy="5649491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«МОЗАИКА»</a:t>
            </a:r>
          </a:p>
          <a:p>
            <a:pPr algn="ctr">
              <a:buNone/>
            </a:pP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После прилёта скворцы начинают торопливо устраивать свои гнёзда. Смотришь, бывало, как чистят они домики-скворечни, как носят в клювах былинки и мягкую подстилку, устраивают гнездо. </a:t>
            </a:r>
          </a:p>
          <a:p>
            <a:pPr>
              <a:lnSpc>
                <a:spcPct val="120000"/>
              </a:lnSpc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       Сидя на сучке дерева или на прикреплённой к скворечне ветке, трепеща чёрными крылышками, самец распевает по утрам и вечерам свои звонкие песни. </a:t>
            </a:r>
          </a:p>
          <a:p>
            <a:pPr>
              <a:lnSpc>
                <a:spcPct val="120000"/>
              </a:lnSpc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        Прилетают скворцы ранней весною, когда ещё лежит кое-где на полях снег. Прилёт скворцов — верный признак близкой, надёжной весны. </a:t>
            </a:r>
          </a:p>
          <a:p>
            <a:pPr algn="just">
              <a:lnSpc>
                <a:spcPct val="120000"/>
              </a:lnSpc>
              <a:buNone/>
            </a:pP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Приём «Кластер» на уроке литературы</a:t>
            </a:r>
          </a:p>
        </p:txBody>
      </p:sp>
      <p:pic>
        <p:nvPicPr>
          <p:cNvPr id="4" name="Содержимое 3" descr="Mentalnaya_karta_kononova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7560840" cy="50405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7488832" cy="59766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7416823" cy="56886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920879" cy="583264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298</TotalTime>
  <Words>671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Century Gothic</vt:lpstr>
      <vt:lpstr>Times New Roman</vt:lpstr>
      <vt:lpstr>Wingdings 3</vt:lpstr>
      <vt:lpstr>Легкий дым</vt:lpstr>
      <vt:lpstr> </vt:lpstr>
      <vt:lpstr>Презентация PowerPoint</vt:lpstr>
      <vt:lpstr>Цель: развитие мыслительных навыков учащихся, необходимых не только в учебе, но и в дальнейшей жизни (умение принимать взвешенные решения, работать с информацией, анализировать различные стороны явлений).</vt:lpstr>
      <vt:lpstr>Презентация PowerPoint</vt:lpstr>
      <vt:lpstr>Презентация PowerPoint</vt:lpstr>
      <vt:lpstr>Приём «Кластер» на уроке литературы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Приём «Письмо с дырками».</vt:lpstr>
      <vt:lpstr>Приём «Письмо с дырками».</vt:lpstr>
      <vt:lpstr>Приём «Концептуальная таблица»</vt:lpstr>
      <vt:lpstr>Презентация PowerPoint</vt:lpstr>
      <vt:lpstr>Приём «Пятёрочка»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Вставьте пропущенные буквы, обозначьте условия выбора гласных в корнях:               Долго р..сло р..стение, выр..щенное р..стовщиком из Р..стова по имени Р..стислав, пока р..сток не перер..с возр..стной барьер, прор..с выше, пройдя сквозь все р..стительные преграды, став добычей работников пищевой отр..сли. </dc:title>
  <cp:lastModifiedBy>INFO</cp:lastModifiedBy>
  <cp:revision>19</cp:revision>
  <dcterms:modified xsi:type="dcterms:W3CDTF">2022-12-19T13:37:57Z</dcterms:modified>
</cp:coreProperties>
</file>